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5" r:id="rId6"/>
    <p:sldId id="264" r:id="rId7"/>
    <p:sldId id="263" r:id="rId8"/>
    <p:sldId id="262" r:id="rId9"/>
    <p:sldId id="261" r:id="rId10"/>
    <p:sldId id="260" r:id="rId11"/>
    <p:sldId id="259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0" r:id="rId21"/>
    <p:sldId id="281" r:id="rId22"/>
    <p:sldId id="278" r:id="rId23"/>
    <p:sldId id="279" r:id="rId24"/>
    <p:sldId id="275" r:id="rId25"/>
    <p:sldId id="276" r:id="rId26"/>
    <p:sldId id="277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4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644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749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766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303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28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437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19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17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409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525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265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CAB71-1F0B-4636-8EEC-287885E9019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02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5.wdp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Технология возведения монолитных конструкций высотных зданий с  применением высокотехнологичных бетонных смесей - 1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04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575" y="2309417"/>
            <a:ext cx="10008540" cy="3254255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характеристика и общие принципы возведения высотных зданий из монолитного железобетона.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технологии монолитного бетона и железобетона.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работы при возведении монолитных железобетонных 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86036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характеристика и общие принципы возведения высотных зданий из монолитного железобетона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Любое общество как исторически конкретный тип социальной системы находит свое отражение в архитектуре зданий, конструкторских и инженерных решениях, методах возведения, применяемых материалах и технологиях строительства.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Повышение жизненного уровня, концентрация населения в крупных мегаполисах, природоохранные мероприятия предопределяют необходимость увеличения этажности зданий.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Строительство высотных зданий является импульсом для разработки комбинированных конструкций, развития новых технологий производства и строительства, создания более мощных монтажных механизмов, применения новых высококачественных материалов.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современной классификации высотным является здание высотой от 75 до 150 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классификации зданий был принят критерий высоты в метрах, а не этажности, поскольку высоты этажей принимаются различными в зависимости от назначения здания и требований национальных норм проектирования.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Высотные здания могут иметь разное назначение: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гостиницы,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офисы,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жилые дома.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Чаще всего высотное здание является многофункциональным: в нем, помимо помещений основного назначения, размещаются автостоянки, магазины, офисы, кинотеатры и др.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9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Конструктивные схемы высотных зданий.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Конструирование высотных зданий имеет свою специфику с точки зрения объемной формы, пропорций, выбора конструктивных систем и элементов зданий.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Конструктивная система высотного здания представляет собой взаимосвязанную совокупность его вертикальных и горизонтальных несущих конструкций, совместно обеспечивающих прочность, жесткость и устойчивость сооружения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Горизонтальные конструкции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перекрытия и покрытия здания, которые воспринимают приходящиеся на них вертикальные и горизонтальные нагрузки и воздействия, передавая их поэтажно на вертикальные несущие конструкции.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Последние передают эти нагрузки и воздействия через фундаменты основанию.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 несущие конструкции высотных зданий, как правило, однотипны, обычно представляют собой жесткий несгораемый диск – железобетонный (монолитный, сборно-монолитный, сборный), либо сталежелезобетонный.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несущие конструкции более разнообразны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Различают стержневые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несущие конструкции, плоскостные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стеновые, диафрагмовые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внутренние объемно-пространственные стержни с полым сечением на высоту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стволы жесткости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объемно-пространственные наружные конструкции на высоту здания в виде тонкостенной оболочки замкнутого сечения.</a:t>
            </a:r>
          </a:p>
        </p:txBody>
      </p:sp>
    </p:spTree>
    <p:extLst>
      <p:ext uri="{BB962C8B-B14F-4D97-AF65-F5344CB8AC3E}">
        <p14:creationId xmlns:p14="http://schemas.microsoft.com/office/powerpoint/2010/main" val="366249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300" y="3028019"/>
            <a:ext cx="8226451" cy="36947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477051" y="3028019"/>
            <a:ext cx="371494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схемы здания: 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рамно-связевая; 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каркасная с диафрагмами жесткости;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бескаркасная с перекрестно-несущими стенами;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ствольная;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коробчатая (оболочковая);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-ствольно-коробчатая («труба в трубе» или «труба в ферме»)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вид вертикальных несущих конструкций можно выделить четыре основные конструктивные системы высотных зданий: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каркасную (рамную),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стеновую (бескаркасную, диафрагмовую),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твольную,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оболочковую.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Наряду с основными широко применяют и комбинированные конструктивные системы.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комбинированной системе могут сочетаться несколько типов вертикальных несущих элементов (плоскостных, стержневых, объемно-пространственных) и схем их работы (например, рамно-связевая или связевая).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30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Выбор той или иной конструктивной системы зависит от многих факторов, основными из которых считаются высота здания, условия строительства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сейсмичность, грунтовые особенности, атмосферные воздействия, особенно ветровые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архитектурно-планировочные требования.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Главным приоритетом в проектировании и строительстве высотных зданий является обеспечение их прочности и устойчивости, а также жесткости с учетом воздействия значительных ветровых усилий.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Мировая практика высотного строительства выявила один из самых сложных аспектов для несущих вертикальных конструкций из железобетона –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неравномерное их укорачивание под действием нагрузки.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Данная неравномерность усиливается при разной площади поперечного сечения конструктивных элементов – стен и колонн.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Опыт проектирования и строительства высотных зданий в Москве в разные периоды также вскрыл существенные недостатки в части необходимой надежности высотного строительства. Это требует поиска новых технических и технологических решений.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Вышеперечисленные конструктивные решения возможно усовершенствовать с помощью внедрения в них следующих технологий: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несущих колонн выполнять из трубобетона;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монтаж плит перекрытий осуществлять методом подъема;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выполнение плит перекрытий с армированием нижней растянутой зоны производить листовой сталью (внешнелистовое армирование).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2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Общие принципы технологии монолитного бетона и железобетона.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рационального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монолитного здания следует исходить из следующих предпосылок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подачу бетона в конструкции следует осуществлять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бетонораспределительной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стрелы;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места установки бетононасоса следует учитывать рекомендации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производителей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бетононасосов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надежной подачи бетона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трубопровода должен составлять около 1/3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вертикального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укладку бетона осуществлять в инвентарную опалубку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типов, в том числе самоподъемную, подъемно-переставную и алюминиевую облегченную опалубку;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самоподъемную или подъемно-переставную опалубку для ограждения верхнего этажа здания использовать по всему периметру для защиты работающих от ветра, создания теплового контура зимой и сокращения опасной зоны работы крана;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прогрев бетона в зимнее время выполнять, в основном, 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греющих проводов;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совмещать бетонирование с производством других видов работ на нижележащих перекрытиях по специально разрабатываемым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учитывающим безопасное выполнение работ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вышележащие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должны быть рассчитаны проектной организацией на ударную нагрузку от возможного падения поднимаемого груза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89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эксплуатационная пригодность, долговечность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другие, устанавливаемые заданием на проектирование, требования должны быть обеспечены выполнением: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бетону и его составляющим;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арматуре;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расчетам конструкций;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конструктивных требований;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требований;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по эксплуатации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Требования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нагрузкам и воздействиям, по пределу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огнестойкости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непроницаемости, по морозостойкости, по предельным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прогибам, перемещениям, амплитуде колебаний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расчетным значениям температуры наружного воздуха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относительной влажности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среды, по защите конструкций от воздействия агрессивных сред и др. устанавливаются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сводами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законченных конструкций по допускаемым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отклонениям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соответствовать приведенным в нормах значениям, 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прочности, морозостойкости и водонепроницаемости должны соответствовать проектным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монолитных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несущих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 не допускаются трещины,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усадочных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других поверхностных технологических трещин, ширина которых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превышать 0,2 мм и 0,1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конструкций: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подвергаемых попеременному замораживанию и оттаиванию в водонасыщенном состоянии или в условиях эпизодического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водонасыщения;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предназначенных для эксплуатации в агрессивной среде;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 и стоек.</a:t>
            </a:r>
          </a:p>
        </p:txBody>
      </p:sp>
    </p:spTree>
    <p:extLst>
      <p:ext uri="{BB962C8B-B14F-4D97-AF65-F5344CB8AC3E}">
        <p14:creationId xmlns:p14="http://schemas.microsoft.com/office/powerpoint/2010/main" val="2717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отклонении качества готовых конструкций от требований проекта по показателям геометрических размеров, качества бетона, параметров армирования, расположения закладных деталей, качества поверхности дополнительные меры по обеспечению качества должны быть согласованы с проектной организацией.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Возведение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железобетонных конструкций включает комплекс следующих взаимоувязанных технологических процессов: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работы;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работы;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 бетонные работы (бетонирование конструкций).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планировании бетонных работ в проекте производства работ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должны быть предусмотрены: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типа и расчет комплекта опалубки;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способа подачи и укладки бетонной смеси;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бетоноукладочного комплекса;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технологического регламента бетонирования.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29820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Арматурные работы при возведении монолитных железобетонных конструкций.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работы включают изготовление, транспортирование, складирование арматурных изделий, примеры которых представлены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монтаж арматурных конструкций.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812" y="1061830"/>
            <a:ext cx="5501868" cy="41927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5473" y="1061828"/>
            <a:ext cx="6493713" cy="41927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5456126"/>
            <a:ext cx="121391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плоские сетки; б, в – плоские каркасы; г, д, е – пространственные каркасы; ж – пространственная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гнутая сетка; и – закладные детали </a:t>
            </a:r>
          </a:p>
        </p:txBody>
      </p:sp>
    </p:spTree>
    <p:extLst>
      <p:ext uri="{BB962C8B-B14F-4D97-AF65-F5344CB8AC3E}">
        <p14:creationId xmlns:p14="http://schemas.microsoft.com/office/powerpoint/2010/main" val="379587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Транспортирование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следует осуществлять в соответствии с требованиями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норм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Отдельные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стержни, плоские каркасы и сетки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перевозить пакетами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Сетки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транспортировать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пакета не должна превышать 3 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Пространственные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каркасы необходимо грузить, перевозить и разгружать таким образом, чтобы они не деформировались под действием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вида транспорта зависит от расстояния перевозки,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конструкций, их максимальной массы и потока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смену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Погрузочно-разгрузочные работы с арматурными изделиями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 кг и проведение их подъема на высоту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1,5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производиться с использованием средств механизации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после проверки должны храниться в крытом помещении.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стержней и сеток следует хранить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маркам в штабелях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1,5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складировании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сеток между штабелями должен быть обеспечен свободный проход шириной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0,5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Просветы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складируемой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стеной или колонной должны быть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между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и складируемой арматурой –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светильником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складируемой арматурой –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0,5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9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657" y="135008"/>
            <a:ext cx="5872982" cy="3619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5999" y="135007"/>
            <a:ext cx="6003641" cy="36195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30656" y="3889515"/>
            <a:ext cx="119689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складирования арматурных изделий: а – плоские сетки; б – объемные цилиндрические каркасы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295" y="4290591"/>
            <a:ext cx="1215370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Арматурные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должны быть изготовлены в соответствии с проектной документацией из арматурной стали диаметром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4 до 40 мм по ГОСТ 34028-2016 «Прокат арматурный для железобетонных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Допускается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арматурных изделий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горячекатаной арматурной стали диаметром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до 80 мм по ГОСТ 5781-82 (в стадии отмены),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термомеханически упрочненной гладкой и периодического профиля арматурной стали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 от 6 до 40 мм по ГОСТ 34028-2016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проката арматурного свариваемого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ГОСТ 34028-2016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проволоки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низкоуглеродистой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 холоднотянутой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Вр-1 по ГОСТ 6727-8</a:t>
            </a:r>
          </a:p>
        </p:txBody>
      </p:sp>
    </p:spTree>
    <p:extLst>
      <p:ext uri="{BB962C8B-B14F-4D97-AF65-F5344CB8AC3E}">
        <p14:creationId xmlns:p14="http://schemas.microsoft.com/office/powerpoint/2010/main" val="247858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6564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Строповку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арматурного изделия следует производить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стропов или траверс, соответствующих массе и характеру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поднимаемого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груза, с учетом числа ветвей и угла их наклона.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ветвями стропов общего назначения не должен превышать 90° по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диагонали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позволяющих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указанное требование, следует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траверсы.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34" y="1508105"/>
            <a:ext cx="6188147" cy="22157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15141" y="1508105"/>
            <a:ext cx="5835850" cy="53498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97631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96867" y="4086974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96867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468136" y="4086974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488078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18844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7734" y="4246000"/>
            <a:ext cx="5691872" cy="212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строповки: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 использованием стропов;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 использованием траверс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длина изделия</a:t>
            </a:r>
          </a:p>
        </p:txBody>
      </p:sp>
    </p:spTree>
    <p:extLst>
      <p:ext uri="{BB962C8B-B14F-4D97-AF65-F5344CB8AC3E}">
        <p14:creationId xmlns:p14="http://schemas.microsoft.com/office/powerpoint/2010/main" val="85774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53808" y="0"/>
            <a:ext cx="5738191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Порядок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арматуры должен быть увязан с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схемой бетонирования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Установка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должна опережать бетонирование не менее чем на одну захватку.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Арматурные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массой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100 кг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ставить вручную, подавая их к месту установки краном сразу по несколько штук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массой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100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устанавливать с помощью крана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рис.5,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 е;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каркасы в процессе монтажа для предохранения от смещения следует временно закреплять схватками или расчалками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рис.6,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526" y="94647"/>
            <a:ext cx="6315281" cy="66525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582705" y="3277820"/>
            <a:ext cx="54803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сеток вручную (а, в, д) и монтажным краном (б, г, е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 – установка нижних сеток;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 – установка каркасов поддерживающих верхнюю сетку;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 – установка верхней сетки;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верхняя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каркас поддерживающий верхнюю сетку;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нижняя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фиксатор защитного слоя бетона;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вязальная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проволока.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13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8064" y="-1"/>
            <a:ext cx="10860420" cy="57779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682194" y="5777949"/>
            <a:ext cx="88276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пространственных арматурных каркасов краном: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 – подъем в горизонтальном (а) и вертикальном (б)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14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4488" y="106018"/>
            <a:ext cx="9057616" cy="53803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577009" y="5604663"/>
            <a:ext cx="89250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пространственных арматурных каркасов краном: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 – подача к месту установки на уровне (в) и ниже уровня (д) стоянки крана;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положение после закрепления (начало)</a:t>
            </a:r>
          </a:p>
        </p:txBody>
      </p:sp>
    </p:spTree>
    <p:extLst>
      <p:ext uri="{BB962C8B-B14F-4D97-AF65-F5344CB8AC3E}">
        <p14:creationId xmlns:p14="http://schemas.microsoft.com/office/powerpoint/2010/main" val="331082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Крепления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снимают по мере укладки бетонной смеси. Схватки устанавливают в двух направлениях для обеспечения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арматурных изделий загибку излишних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выпусков поперечной арматуры следует выполнять снизу вверх. Работу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отметки 1,5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вести с перекрытия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– с площадок монтажника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 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0452" y="1383609"/>
            <a:ext cx="7753557" cy="53385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2241923"/>
            <a:ext cx="42804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сеток и каркасов: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установка плоских сеток и поперечных арматурных стержней на высоте до 1,5м: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вертикальный каркас;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выпуск арматуры из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вязальная проволока;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расчалка.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78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376"/>
          <a:stretch/>
        </p:blipFill>
        <p:spPr>
          <a:xfrm>
            <a:off x="132522" y="105603"/>
            <a:ext cx="7156174" cy="65602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421218" y="117693"/>
            <a:ext cx="46515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сеток и каркасов: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установка поперечных арматурных стержней на высоте выше 1,5м: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вертикальный каркас;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выпуск арматуры из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вязальная проволока;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расчалка;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инвентарные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 – загибание выпусков арматуры на высоте до 1,5 м (в) и выше 1,5 м (г):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плоская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оттяжка;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арматурные выпуски из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инвентарные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арматурщик (начало) </a:t>
            </a:r>
          </a:p>
        </p:txBody>
      </p:sp>
    </p:spTree>
    <p:extLst>
      <p:ext uri="{BB962C8B-B14F-4D97-AF65-F5344CB8AC3E}">
        <p14:creationId xmlns:p14="http://schemas.microsoft.com/office/powerpoint/2010/main" val="277670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Соединение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следует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производить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вида соединения посредством перепуска (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внахлест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постановки дополнительных сеток (каркасов), бессварных муфт (резьбовые, обжимные) или посредством сварки в соответствии с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14098-2014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9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вязкой (вязальной проволокой,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хомутами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стержней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могут быть: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монтажные – для фиксации арматурного элемента в проектном положении в период бетонирования;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– для обеспечения равнопрочного соединения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способного воспринимать расчетные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усилия.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446" y="1738938"/>
            <a:ext cx="8348111" cy="50170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597002" y="1738939"/>
            <a:ext cx="3594997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</a:t>
            </a: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перепуском (рабочий стык):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смещение стержней арматуры при соединении без сварки;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правила соединения стержней арматуры без сварки: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 – арматура из гладких стержней;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 – арматура из рифленых стержней;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соединения арматурных сеток без сварки в направлении распределительной арматуры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– соединения арматурных сеток без сварки в направлении рабочей арматуры: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 гладких стержней;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 рифленых стержней</a:t>
            </a:r>
          </a:p>
        </p:txBody>
      </p:sp>
    </p:spTree>
    <p:extLst>
      <p:ext uri="{BB962C8B-B14F-4D97-AF65-F5344CB8AC3E}">
        <p14:creationId xmlns:p14="http://schemas.microsoft.com/office/powerpoint/2010/main" val="313158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01" y="94008"/>
            <a:ext cx="6199728" cy="28593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422530" y="223087"/>
            <a:ext cx="5769470" cy="2535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элементов (рабочий стык) сваркой и резьбовыми или обжимными муфтами: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соединения арматурных стержней ручной дуговой сваркой;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сварное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5983" y="2981740"/>
            <a:ext cx="7726017" cy="38478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11401" y="3222395"/>
            <a:ext cx="4240696" cy="3366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элементов (рабочий стык) сваркой и резьбовыми или обжимными муфтами: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схема до и после обжатия муфты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резьбовая муфта;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обжимная муфта;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процесс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обжатия.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Трудоемкость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работ может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40 %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общей трудоемкости возведения монолитных железобетонных конструкций, зависит от параметров армирования и способа стыкования стержней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9262"/>
          <a:stretch/>
        </p:blipFill>
        <p:spPr>
          <a:xfrm>
            <a:off x="101047" y="646331"/>
            <a:ext cx="11931927" cy="51616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76419" y="6009802"/>
            <a:ext cx="118391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Примечание:  Размещение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в сечении следует принимать по проектной документации с учетом требований СП 52-101-2003. </a:t>
            </a:r>
          </a:p>
        </p:txBody>
      </p:sp>
    </p:spTree>
    <p:extLst>
      <p:ext uri="{BB962C8B-B14F-4D97-AF65-F5344CB8AC3E}">
        <p14:creationId xmlns:p14="http://schemas.microsoft.com/office/powerpoint/2010/main" val="133107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расстояния в свету между стержнями арматуры должны обеспечить совместную работу арматуры с бетоном и качественное изготовление конструкций, связанное с укладкой и уплотнением бетонной смеси, и должны составлять не менее: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наибольшего диаметра стержня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при горизонтальном или наклонном положении стержней при бетонировании для нижней арматуры, расположенной в один или два ряда;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то же, для верхней арматуры;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то же, при расположении нижней арматуры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чем в два ряда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стержней двух нижних рядов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при вертикальном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оложении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стержней 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бетонировании.</a:t>
            </a:r>
          </a:p>
          <a:p>
            <a:pPr algn="just"/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отклонении от указанных требований следует провести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проектной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Наибольшие расстояния между осями стержней продольной арматуры, определяемые эффективностью работы бетонного сечения, усиленного арматурой, должны быть: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изгибаемых элементах –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400 мм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линейных внецентренно сжатых элементах –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500 мм в плоскости изгиба и не более 400 мм в плоскости, перпендикулярной к плоскости изгиба.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Любая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продольная арматура, установленная у поверхности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конструкции, должна охватываться поперечной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устанавливаемой с шагом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 более удвоенной ширины грани элемента.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плитах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300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балках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150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обеспечении прочности на поперечную силу согласно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СП-52-101-2003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допускается не устанавливать поперечную арматуру.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4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защитного слоя бетона рабочей арматуры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проектной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документацией.</a:t>
            </a:r>
          </a:p>
          <a:p>
            <a:pPr algn="just"/>
            <a:r>
              <a:rPr lang="ru-RU" dirty="0" smtClean="0"/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принимать толщину защитного слоя бетона не менее: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выполнении из монолитного железобетона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бетонной подготовки 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бетонной подготовки 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мм;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выполнении из сборного железобетона 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мм.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защитного слоя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быть не менее: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арматуры, если он не превышает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мм;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заполнителя, если он меньше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мм;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максимального размера заполнителя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плюс 5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если он больше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мм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Создание защитного слоя обеспечивается постановкой фиксаторов защитного слоя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Количество фиксаторов зависит от диаметра арматуры и может составлять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до 9 на 1 м2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несоответствии следует провести согласование с проектной организацией.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29"/>
          <a:stretch/>
        </p:blipFill>
        <p:spPr>
          <a:xfrm>
            <a:off x="106017" y="4174940"/>
            <a:ext cx="7977809" cy="25813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189843" y="5096306"/>
            <a:ext cx="31473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Фиксаторы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защитного слоя </a:t>
            </a:r>
          </a:p>
        </p:txBody>
      </p:sp>
    </p:spTree>
    <p:extLst>
      <p:ext uri="{BB962C8B-B14F-4D97-AF65-F5344CB8AC3E}">
        <p14:creationId xmlns:p14="http://schemas.microsoft.com/office/powerpoint/2010/main" val="358796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арматурных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 арматурных работ выполняется контроль: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входной, операционный, приемочный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арматурной стали, арматурных изделий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на строительной площадке следует проводить на наличие сопроводительной технической документации и требуемых в ней данных (изготовитель, группа поставки, марка стали, способ выплавки, категории стали, номер поставки, профиль, размеры, масса и номер партии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ходе выполнения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для обеспечения своевременного выявления дефектов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 мер по их устранению и предупреждению в соответствии с приложениями.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операционного контроля следует фиксировать в журнале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 НОСТРОЙ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2.6.54-2011.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приемочном контроле сплошному контролю подлежит: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применяемых в конструкции материалов;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отклонений положения установленных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 от предусмотренного проектной документацией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допускаемым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величины защитного слоя бетона нормативным и проектным требованиям;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 фиксации арматурных изделий в опалубке;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выполнения вязки узлов каркаса.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работ оформляется актом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освидетельствования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скрытых работ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79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0972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контроле качества арматурных работ приведены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96" y="402250"/>
            <a:ext cx="6732726" cy="64667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943518" y="662609"/>
            <a:ext cx="504969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Арматурные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следует сопровождать записями в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Журнале работ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отражающими последовательность осуществления работ, в том числе сроки и условия выполнения всех работ.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журнал следует вносить с даты начала выполнения работ до даты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окончания выполнения работ.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Законченные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конструкции должны соответствовать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8186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2983</Words>
  <Application>Microsoft Office PowerPoint</Application>
  <PresentationFormat>Широкоэкранный</PresentationFormat>
  <Paragraphs>286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26</cp:revision>
  <dcterms:created xsi:type="dcterms:W3CDTF">2024-01-16T13:35:43Z</dcterms:created>
  <dcterms:modified xsi:type="dcterms:W3CDTF">2025-02-10T05:40:28Z</dcterms:modified>
</cp:coreProperties>
</file>